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59" r:id="rId20"/>
    <p:sldId id="275" r:id="rId21"/>
    <p:sldId id="276" r:id="rId22"/>
    <p:sldId id="280" r:id="rId23"/>
    <p:sldId id="279" r:id="rId24"/>
    <p:sldId id="281" r:id="rId25"/>
    <p:sldId id="283" r:id="rId26"/>
    <p:sldId id="284" r:id="rId27"/>
    <p:sldId id="285" r:id="rId28"/>
    <p:sldId id="287" r:id="rId29"/>
    <p:sldId id="286" r:id="rId30"/>
    <p:sldId id="282" r:id="rId31"/>
    <p:sldId id="288" r:id="rId32"/>
    <p:sldId id="278" r:id="rId33"/>
    <p:sldId id="289" r:id="rId34"/>
    <p:sldId id="290" r:id="rId35"/>
    <p:sldId id="291" r:id="rId36"/>
    <p:sldId id="277" r:id="rId37"/>
    <p:sldId id="295" r:id="rId38"/>
    <p:sldId id="293" r:id="rId39"/>
    <p:sldId id="292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0" autoAdjust="0"/>
    <p:restoredTop sz="94660"/>
  </p:normalViewPr>
  <p:slideViewPr>
    <p:cSldViewPr snapToGrid="0">
      <p:cViewPr varScale="1">
        <p:scale>
          <a:sx n="87" d="100"/>
          <a:sy n="87" d="100"/>
        </p:scale>
        <p:origin x="8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8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0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7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0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4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4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7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08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52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AB1E6-2620-4220-8799-25A716D1ACF7}" type="datetimeFigureOut">
              <a:rPr lang="en-US" smtClean="0"/>
              <a:t>12/13/2017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Dijkstra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-m9.ma.tum.de/graph-algorithms/spp-dijkstra/index_en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online.ru/e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ssp" TargetMode="External"/><Relationship Id="rId2" Type="http://schemas.openxmlformats.org/officeDocument/2006/relationships/hyperlink" Target="http://projects.indicatrix.org/dijkstra.j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ao.github.io/PathFinding.js/visua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lles-bertrand.com/2014/03/dijkstra-algorithm-python-example-source-code-shortest-path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ucsd-ccbb.github.io/visJS2jupyter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.wikipedia.org/wiki/Dijkstra%27s_algorithm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70398"/>
            <a:ext cx="12192000" cy="9067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77120"/>
            <a:ext cx="12192000" cy="16557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Find The Shortest Path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63" y="3206873"/>
            <a:ext cx="6964537" cy="3394413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227463" y="6611779"/>
            <a:ext cx="6964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http://www.codebytes.in/2014/08/dijkstras-algorithm-implementation-in.html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941" y="5476767"/>
            <a:ext cx="2387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dirty="0" err="1" smtClean="0"/>
              <a:t>Uftring</a:t>
            </a:r>
            <a:endParaRPr lang="en-US" dirty="0" smtClean="0"/>
          </a:p>
          <a:p>
            <a:r>
              <a:rPr lang="en-US" dirty="0" smtClean="0"/>
              <a:t>Indiana University</a:t>
            </a:r>
          </a:p>
          <a:p>
            <a:r>
              <a:rPr lang="en-US" dirty="0" smtClean="0"/>
              <a:t>I-590 Data Visualization</a:t>
            </a:r>
          </a:p>
          <a:p>
            <a:r>
              <a:rPr lang="en-US" dirty="0" smtClean="0"/>
              <a:t>Fall, 2017</a:t>
            </a:r>
          </a:p>
        </p:txBody>
      </p:sp>
    </p:spTree>
    <p:extLst>
      <p:ext uri="{BB962C8B-B14F-4D97-AF65-F5344CB8AC3E}">
        <p14:creationId xmlns:p14="http://schemas.microsoft.com/office/powerpoint/2010/main" val="381014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David </a:t>
            </a:r>
            <a:r>
              <a:rPr lang="en-US" i="1" dirty="0" err="1"/>
              <a:t>Galles</a:t>
            </a:r>
            <a:r>
              <a:rPr lang="en-US" i="1" dirty="0"/>
              <a:t>, University of San Francisco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Description:</a:t>
            </a:r>
            <a:endParaRPr lang="en-US" dirty="0"/>
          </a:p>
          <a:p>
            <a:pPr lvl="1"/>
            <a:r>
              <a:rPr lang="en-US" dirty="0" smtClean="0"/>
              <a:t>An animated </a:t>
            </a:r>
            <a:r>
              <a:rPr lang="en-US" dirty="0" smtClean="0"/>
              <a:t>visualization of Dijkstra’s algorithm </a:t>
            </a:r>
            <a:br>
              <a:rPr lang="en-US" dirty="0" smtClean="0"/>
            </a:br>
            <a:r>
              <a:rPr lang="en-US" dirty="0" smtClean="0"/>
              <a:t>for randomly generated graphs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https://www.cs.usfca.edu/~galles/visualization/Dijkstra.html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0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14" name="EA4C8A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421071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4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The animated execution</a:t>
            </a:r>
          </a:p>
          <a:p>
            <a:r>
              <a:rPr lang="en-US" dirty="0" smtClean="0"/>
              <a:t>The tabulated results</a:t>
            </a:r>
          </a:p>
          <a:p>
            <a:r>
              <a:rPr lang="en-US" dirty="0" smtClean="0"/>
              <a:t>Stepping capability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Dislikes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Only operates on randomly generated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5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Lisa Velden, Technischen Universität München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Description</a:t>
            </a:r>
          </a:p>
          <a:p>
            <a:pPr lvl="1"/>
            <a:r>
              <a:rPr lang="en-US" dirty="0" smtClean="0"/>
              <a:t>A comprehensive learning experience, with exercises</a:t>
            </a:r>
          </a:p>
          <a:p>
            <a:pPr lvl="1"/>
            <a:r>
              <a:rPr lang="en-US" dirty="0" smtClean="0"/>
              <a:t>Description of Dijkstra’s algorithm</a:t>
            </a:r>
          </a:p>
          <a:p>
            <a:pPr lvl="1"/>
            <a:r>
              <a:rPr lang="en-US" dirty="0" smtClean="0"/>
              <a:t>Interactive graph exploration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hlinkClick r:id="rId2"/>
              </a:rPr>
              <a:t>https://www-m9.ma.tum.de/graph-algorithms/spp-dijkstra/index_en.html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19440C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117556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animated </a:t>
            </a:r>
            <a:r>
              <a:rPr lang="en-US" dirty="0" smtClean="0"/>
              <a:t>execution</a:t>
            </a:r>
            <a:endParaRPr lang="en-US" dirty="0" smtClean="0"/>
          </a:p>
          <a:p>
            <a:r>
              <a:rPr lang="en-US" dirty="0" smtClean="0"/>
              <a:t>Interactive graph editing</a:t>
            </a:r>
          </a:p>
          <a:p>
            <a:r>
              <a:rPr lang="en-US" dirty="0" smtClean="0"/>
              <a:t>Upload/Download capability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Dislikes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Graph file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5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GraphOnline.ru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Description:</a:t>
            </a:r>
            <a:endParaRPr lang="en-US" dirty="0" smtClean="0"/>
          </a:p>
          <a:p>
            <a:pPr lvl="1"/>
            <a:r>
              <a:rPr lang="en-US" dirty="0" smtClean="0"/>
              <a:t>An interactive graph editor</a:t>
            </a:r>
            <a:endParaRPr lang="en-US" dirty="0"/>
          </a:p>
          <a:p>
            <a:pPr lvl="1"/>
            <a:r>
              <a:rPr lang="en-US" dirty="0" smtClean="0"/>
              <a:t>With several graph algorithms to choose from</a:t>
            </a:r>
            <a:endParaRPr lang="en-US" dirty="0" smtClean="0"/>
          </a:p>
          <a:p>
            <a:pPr lvl="1"/>
            <a:r>
              <a:rPr lang="en-US" dirty="0" smtClean="0"/>
              <a:t>With zoom in/out capability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http://graphonline.ru/en/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5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5C8494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19817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Interactive graph editing</a:t>
            </a:r>
          </a:p>
          <a:p>
            <a:r>
              <a:rPr lang="en-US" dirty="0" smtClean="0"/>
              <a:t>Good selection of algorithms</a:t>
            </a:r>
          </a:p>
          <a:p>
            <a:pPr lvl="1"/>
            <a:r>
              <a:rPr lang="en-US" dirty="0" smtClean="0"/>
              <a:t>Dijkstra’s</a:t>
            </a:r>
          </a:p>
          <a:p>
            <a:pPr lvl="1"/>
            <a:r>
              <a:rPr lang="en-US" dirty="0" smtClean="0"/>
              <a:t>Floyd-</a:t>
            </a:r>
            <a:r>
              <a:rPr lang="en-US" dirty="0" err="1" smtClean="0"/>
              <a:t>Warshall</a:t>
            </a:r>
            <a:endParaRPr lang="en-US" dirty="0" smtClean="0"/>
          </a:p>
          <a:p>
            <a:pPr lvl="1"/>
            <a:r>
              <a:rPr lang="en-US" dirty="0" smtClean="0"/>
              <a:t>Find Connected Components</a:t>
            </a:r>
          </a:p>
          <a:p>
            <a:r>
              <a:rPr lang="en-US" dirty="0" smtClean="0"/>
              <a:t>Ability to zoom in/out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Dislikes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Edge editing is “clunky”</a:t>
            </a:r>
          </a:p>
          <a:p>
            <a:r>
              <a:rPr lang="en-US" dirty="0" smtClean="0"/>
              <a:t>Save is to graphonline.ru web site</a:t>
            </a:r>
          </a:p>
          <a:p>
            <a:r>
              <a:rPr lang="en-US" dirty="0" smtClean="0"/>
              <a:t>No Upload/Download of graph definitions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52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Honorable Mentions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Matthew </a:t>
            </a:r>
            <a:r>
              <a:rPr lang="en-US" dirty="0" err="1" smtClean="0"/>
              <a:t>Wigginton</a:t>
            </a:r>
            <a:r>
              <a:rPr lang="en-US" dirty="0" smtClean="0"/>
              <a:t> Conway</a:t>
            </a:r>
          </a:p>
          <a:p>
            <a:pPr lvl="1"/>
            <a:r>
              <a:rPr lang="en-US" dirty="0" smtClean="0">
                <a:hlinkClick r:id="rId2"/>
              </a:rPr>
              <a:t>http://projects.indicatrix.org/dijkstra.js/</a:t>
            </a:r>
            <a:endParaRPr lang="en-US" dirty="0" smtClean="0"/>
          </a:p>
          <a:p>
            <a:endParaRPr lang="en-US" dirty="0" smtClean="0"/>
          </a:p>
          <a:p>
            <a:r>
              <a:rPr lang="en-US" i="1" dirty="0"/>
              <a:t>VisuAlgo.net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https://visualgo.net/en/sssp</a:t>
            </a:r>
            <a:endParaRPr lang="en-US" dirty="0"/>
          </a:p>
          <a:p>
            <a:endParaRPr lang="en-US" dirty="0" smtClean="0"/>
          </a:p>
          <a:p>
            <a:r>
              <a:rPr lang="en-US" i="1" dirty="0" err="1"/>
              <a:t>Xueqiao</a:t>
            </a:r>
            <a:r>
              <a:rPr lang="en-US" i="1" dirty="0"/>
              <a:t> (Joe) Xu, Google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https://qiao.github.io/PathFinding.js/visual/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this project about?</a:t>
            </a:r>
          </a:p>
          <a:p>
            <a:r>
              <a:rPr lang="en-US" dirty="0" smtClean="0"/>
              <a:t>What will be presented?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0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some very good resources on the web</a:t>
            </a:r>
            <a:endParaRPr lang="en-US" dirty="0" smtClean="0"/>
          </a:p>
          <a:p>
            <a:r>
              <a:rPr lang="en-US" dirty="0" smtClean="0"/>
              <a:t>It is easy to derive motivation from existing examples</a:t>
            </a:r>
          </a:p>
          <a:p>
            <a:r>
              <a:rPr lang="en-US" dirty="0" smtClean="0"/>
              <a:t>Some are very well thought out, and showcase very well</a:t>
            </a:r>
          </a:p>
          <a:p>
            <a:r>
              <a:rPr lang="en-US" dirty="0" smtClean="0"/>
              <a:t>None that I explored provide everything that I’m looking for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97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that we know about Dijkstra’s algorithm</a:t>
            </a:r>
          </a:p>
          <a:p>
            <a:r>
              <a:rPr lang="en-US" dirty="0" smtClean="0"/>
              <a:t>And we have seen some existing visualizations</a:t>
            </a:r>
          </a:p>
          <a:p>
            <a:r>
              <a:rPr lang="en-US" dirty="0" smtClean="0"/>
              <a:t>What did I do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3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Objectives and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Explore Dijkstra’s Shortest Path algorithm</a:t>
            </a:r>
          </a:p>
          <a:p>
            <a:pPr lvl="1"/>
            <a:r>
              <a:rPr lang="en-US" dirty="0" smtClean="0"/>
              <a:t>Because I needed to dust off </a:t>
            </a:r>
            <a:r>
              <a:rPr lang="en-US" dirty="0"/>
              <a:t>my memory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something </a:t>
            </a:r>
            <a:r>
              <a:rPr lang="en-US" dirty="0"/>
              <a:t>I learned in </a:t>
            </a:r>
            <a:r>
              <a:rPr lang="en-US" dirty="0" smtClean="0"/>
              <a:t>undergrad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Visualize </a:t>
            </a:r>
            <a:r>
              <a:rPr lang="en-US" dirty="0"/>
              <a:t>Dijkstra’s Shortest Path </a:t>
            </a:r>
            <a:r>
              <a:rPr lang="en-US" dirty="0" smtClean="0"/>
              <a:t>algorithm </a:t>
            </a:r>
          </a:p>
          <a:p>
            <a:pPr lvl="1"/>
            <a:r>
              <a:rPr lang="en-US" dirty="0" smtClean="0"/>
              <a:t>but not just a static visualization, this should be interactive</a:t>
            </a:r>
          </a:p>
          <a:p>
            <a:pPr lvl="1"/>
            <a:endParaRPr lang="en-US" dirty="0"/>
          </a:p>
          <a:p>
            <a:r>
              <a:rPr lang="en-US" dirty="0" smtClean="0"/>
              <a:t>This will require some exploration first, before jumping into an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9997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Python implementation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www.gilles-bertrand.com/2014/03/dijkstra-algorithm-python-example-source-code-shortest-path.html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7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 (code)</a:t>
            </a:r>
            <a:endParaRPr lang="en-US" dirty="0"/>
          </a:p>
        </p:txBody>
      </p:sp>
      <p:pic>
        <p:nvPicPr>
          <p:cNvPr id="4" name="0C8C9F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78475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smtClean="0"/>
              <a:t>(execution)</a:t>
            </a:r>
            <a:endParaRPr lang="en-US" dirty="0"/>
          </a:p>
        </p:txBody>
      </p:sp>
      <p:pic>
        <p:nvPicPr>
          <p:cNvPr id="4" name="3182B0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94735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</a:t>
            </a:r>
            <a:r>
              <a:rPr lang="en-US" dirty="0" smtClean="0"/>
              <a:t>(visualization, try #1)</a:t>
            </a:r>
            <a:endParaRPr lang="en-US" dirty="0"/>
          </a:p>
        </p:txBody>
      </p:sp>
      <p:pic>
        <p:nvPicPr>
          <p:cNvPr id="4" name="6848CB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345430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Enter: visJS2jupyter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“a </a:t>
            </a:r>
            <a:r>
              <a:rPr lang="en-US" sz="2400" dirty="0"/>
              <a:t>tool to bring the interactivity of networks created with vis.js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into </a:t>
            </a:r>
            <a:r>
              <a:rPr lang="en-US" sz="2400" dirty="0" err="1"/>
              <a:t>jupyter</a:t>
            </a:r>
            <a:r>
              <a:rPr lang="en-US" sz="2400" dirty="0"/>
              <a:t> notebook </a:t>
            </a:r>
            <a:r>
              <a:rPr lang="en-US" sz="2400" dirty="0" smtClean="0"/>
              <a:t>cells”</a:t>
            </a:r>
            <a:endParaRPr lang="en-US" sz="2400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://ucsd-ccbb.github.io/visJS2jupyter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9982199" y="1825626"/>
            <a:ext cx="1819275" cy="1174750"/>
          </a:xfrm>
          <a:prstGeom prst="wedgeRoundRectCallout">
            <a:avLst>
              <a:gd name="adj1" fmla="val -83754"/>
              <a:gd name="adj2" fmla="val -3078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vis.js</a:t>
            </a:r>
          </a:p>
          <a:p>
            <a:pPr algn="ctr"/>
            <a:r>
              <a:rPr lang="en-US" sz="1600" dirty="0" smtClean="0"/>
              <a:t>A </a:t>
            </a:r>
            <a:r>
              <a:rPr lang="en-US" sz="1600" dirty="0"/>
              <a:t>dynamic, browser based visualization library.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6" y="3223807"/>
            <a:ext cx="6462714" cy="32420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58175" y="3901655"/>
            <a:ext cx="3095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Created by a research group at </a:t>
            </a:r>
          </a:p>
          <a:p>
            <a:r>
              <a:rPr lang="en-US" dirty="0" smtClean="0"/>
              <a:t>The Center for Computational Biology &amp; Bioinformatics</a:t>
            </a:r>
          </a:p>
          <a:p>
            <a:r>
              <a:rPr lang="en-US" dirty="0" smtClean="0"/>
              <a:t>Univ. California, San Diego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8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visJS2jupyter (example)</a:t>
            </a:r>
            <a:endParaRPr lang="en-US" dirty="0"/>
          </a:p>
        </p:txBody>
      </p:sp>
      <p:pic>
        <p:nvPicPr>
          <p:cNvPr id="6" name="14CCB6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347787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(visualization, try </a:t>
            </a:r>
            <a:r>
              <a:rPr lang="en-US" dirty="0" smtClean="0"/>
              <a:t>#2)</a:t>
            </a:r>
            <a:endParaRPr lang="en-US" dirty="0"/>
          </a:p>
        </p:txBody>
      </p:sp>
      <p:pic>
        <p:nvPicPr>
          <p:cNvPr id="6" name="07C28B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7591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</a:p>
          <a:p>
            <a:pPr lvl="1"/>
            <a:r>
              <a:rPr lang="en-US" dirty="0" smtClean="0"/>
              <a:t>To explore and visualize Dijkstra’s Shortest Path algorithm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Motivation</a:t>
            </a:r>
            <a:endParaRPr lang="en-US" dirty="0" smtClean="0"/>
          </a:p>
          <a:p>
            <a:pPr lvl="1"/>
            <a:r>
              <a:rPr lang="en-US" dirty="0" smtClean="0"/>
              <a:t>Mid-term was a data analysis project</a:t>
            </a:r>
          </a:p>
          <a:p>
            <a:pPr lvl="1"/>
            <a:r>
              <a:rPr lang="en-US" dirty="0" smtClean="0"/>
              <a:t>I wanted to </a:t>
            </a:r>
            <a:r>
              <a:rPr lang="en-US" dirty="0" smtClean="0"/>
              <a:t>undertake </a:t>
            </a:r>
            <a:r>
              <a:rPr lang="en-US" dirty="0" smtClean="0"/>
              <a:t>a </a:t>
            </a:r>
            <a:r>
              <a:rPr lang="en-US" dirty="0" smtClean="0"/>
              <a:t>dev-type </a:t>
            </a:r>
            <a:r>
              <a:rPr lang="en-US" dirty="0" smtClean="0"/>
              <a:t>project</a:t>
            </a:r>
            <a:endParaRPr lang="en-US" dirty="0" smtClean="0"/>
          </a:p>
          <a:p>
            <a:pPr lvl="1"/>
            <a:r>
              <a:rPr lang="en-US" dirty="0" smtClean="0"/>
              <a:t>Dust off my memory of something I learned in </a:t>
            </a:r>
            <a:r>
              <a:rPr lang="en-US" dirty="0" smtClean="0"/>
              <a:t>undergrad</a:t>
            </a:r>
            <a:endParaRPr lang="en-US" dirty="0" smtClean="0"/>
          </a:p>
          <a:p>
            <a:pPr lvl="1"/>
            <a:r>
              <a:rPr lang="en-US" dirty="0" smtClean="0"/>
              <a:t>Work </a:t>
            </a:r>
            <a:r>
              <a:rPr lang="en-US" dirty="0" smtClean="0"/>
              <a:t>on s</a:t>
            </a:r>
            <a:r>
              <a:rPr lang="en-US" dirty="0" smtClean="0"/>
              <a:t>omething in an area that I have a lot of interest</a:t>
            </a:r>
            <a:endParaRPr lang="en-US" dirty="0" smtClean="0"/>
          </a:p>
          <a:p>
            <a:pPr lvl="2"/>
            <a:r>
              <a:rPr lang="en-US" dirty="0" smtClean="0"/>
              <a:t>graph theory, networks, complex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1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– Done!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Jupyter</a:t>
            </a:r>
            <a:r>
              <a:rPr lang="en-US" dirty="0" smtClean="0"/>
              <a:t> Notebook exercises helped with</a:t>
            </a:r>
          </a:p>
          <a:p>
            <a:pPr lvl="1"/>
            <a:r>
              <a:rPr lang="en-US" dirty="0" smtClean="0"/>
              <a:t>Re-learning Dijkstra’s algorithm</a:t>
            </a:r>
          </a:p>
          <a:p>
            <a:pPr lvl="2"/>
            <a:r>
              <a:rPr lang="en-US" dirty="0" smtClean="0"/>
              <a:t>Reading, in depth, some existing code</a:t>
            </a:r>
          </a:p>
          <a:p>
            <a:pPr lvl="2"/>
            <a:r>
              <a:rPr lang="en-US" dirty="0" smtClean="0"/>
              <a:t>Stepping through the code with “debug” statements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Exploring some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</a:t>
            </a:r>
            <a:r>
              <a:rPr lang="en-US" dirty="0" smtClean="0"/>
              <a:t>examples</a:t>
            </a:r>
          </a:p>
          <a:p>
            <a:pPr lvl="2"/>
            <a:r>
              <a:rPr lang="en-US" dirty="0" smtClean="0"/>
              <a:t>To reinforce the learning exercises, and solidify understanding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Exploring how to visualize a network</a:t>
            </a:r>
          </a:p>
          <a:p>
            <a:pPr lvl="2"/>
            <a:r>
              <a:rPr lang="en-US" dirty="0" err="1" smtClean="0"/>
              <a:t>NetworkX</a:t>
            </a:r>
            <a:r>
              <a:rPr lang="en-US" dirty="0" smtClean="0"/>
              <a:t> + </a:t>
            </a:r>
            <a:r>
              <a:rPr lang="en-US" dirty="0" err="1" smtClean="0"/>
              <a:t>Matplotlib</a:t>
            </a:r>
            <a:endParaRPr lang="en-US" dirty="0" smtClean="0"/>
          </a:p>
          <a:p>
            <a:pPr lvl="2"/>
            <a:r>
              <a:rPr lang="en-US" dirty="0" smtClean="0"/>
              <a:t>vis2JSjupyter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Now, on to more interesting things!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</a:t>
            </a:r>
            <a:r>
              <a:rPr lang="en-US" dirty="0"/>
              <a:t>and visualize Dijkstra’s Shortest Path algorithm </a:t>
            </a:r>
            <a:endParaRPr lang="en-US" dirty="0" smtClean="0"/>
          </a:p>
          <a:p>
            <a:pPr lvl="1"/>
            <a:r>
              <a:rPr lang="en-US" dirty="0" smtClean="0"/>
              <a:t>undertake </a:t>
            </a:r>
            <a:r>
              <a:rPr lang="en-US" dirty="0"/>
              <a:t>a dev-type project</a:t>
            </a:r>
          </a:p>
          <a:p>
            <a:pPr lvl="1"/>
            <a:r>
              <a:rPr lang="en-US" dirty="0" smtClean="0"/>
              <a:t>work </a:t>
            </a:r>
            <a:r>
              <a:rPr lang="en-US" dirty="0"/>
              <a:t>on something </a:t>
            </a:r>
            <a:r>
              <a:rPr lang="en-US" dirty="0" smtClean="0"/>
              <a:t>with a </a:t>
            </a:r>
            <a:r>
              <a:rPr lang="en-US" dirty="0"/>
              <a:t>lot of interest</a:t>
            </a:r>
          </a:p>
          <a:p>
            <a:endParaRPr lang="en-US" dirty="0" smtClean="0"/>
          </a:p>
          <a:p>
            <a:r>
              <a:rPr lang="en-US" dirty="0" smtClean="0"/>
              <a:t>Time for a D3.js web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9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Network described in a file</a:t>
            </a:r>
          </a:p>
          <a:p>
            <a:r>
              <a:rPr lang="en-US" dirty="0" smtClean="0"/>
              <a:t>JSON format</a:t>
            </a:r>
          </a:p>
          <a:p>
            <a:pPr lvl="1"/>
            <a:r>
              <a:rPr lang="en-US" dirty="0" smtClean="0"/>
              <a:t>The format </a:t>
            </a:r>
            <a:r>
              <a:rPr lang="en-US" dirty="0" smtClean="0"/>
              <a:t>used in </a:t>
            </a:r>
            <a:r>
              <a:rPr lang="en-US" dirty="0" smtClean="0"/>
              <a:t>class is simple and clear</a:t>
            </a:r>
          </a:p>
          <a:p>
            <a:pPr lvl="1"/>
            <a:r>
              <a:rPr lang="en-US" dirty="0" smtClean="0"/>
              <a:t>It works seamlessly with D3.js</a:t>
            </a:r>
          </a:p>
          <a:p>
            <a:r>
              <a:rPr lang="en-US" dirty="0" smtClean="0"/>
              <a:t>User Experience</a:t>
            </a:r>
          </a:p>
          <a:p>
            <a:pPr lvl="1"/>
            <a:r>
              <a:rPr lang="en-US" dirty="0" smtClean="0"/>
              <a:t>Select file to load</a:t>
            </a:r>
          </a:p>
          <a:p>
            <a:pPr lvl="1"/>
            <a:r>
              <a:rPr lang="en-US" dirty="0" smtClean="0"/>
              <a:t>Choose </a:t>
            </a:r>
            <a:r>
              <a:rPr lang="en-US" dirty="0" smtClean="0"/>
              <a:t>source and destination </a:t>
            </a:r>
            <a:r>
              <a:rPr lang="en-US" dirty="0" smtClean="0"/>
              <a:t>nodes</a:t>
            </a:r>
          </a:p>
          <a:p>
            <a:pPr lvl="1"/>
            <a:r>
              <a:rPr lang="en-US" dirty="0" smtClean="0"/>
              <a:t>Click “Run”</a:t>
            </a:r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 smtClean="0"/>
              <a:t>this </a:t>
            </a:r>
            <a:r>
              <a:rPr lang="en-US" dirty="0" smtClean="0"/>
              <a:t>to be extensible, and usable in the future</a:t>
            </a:r>
          </a:p>
          <a:p>
            <a:pPr lvl="1"/>
            <a:r>
              <a:rPr lang="en-US" dirty="0" smtClean="0"/>
              <a:t>e.g., in Network Science course (Spring, 2018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Present more network attributes</a:t>
            </a:r>
          </a:p>
          <a:p>
            <a:pPr lvl="1"/>
            <a:r>
              <a:rPr lang="en-US" dirty="0" smtClean="0"/>
              <a:t>Interactively create/modify/save graphs</a:t>
            </a:r>
          </a:p>
        </p:txBody>
      </p:sp>
    </p:spTree>
    <p:extLst>
      <p:ext uri="{BB962C8B-B14F-4D97-AF65-F5344CB8AC3E}">
        <p14:creationId xmlns:p14="http://schemas.microsoft.com/office/powerpoint/2010/main" val="224485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JSON Format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6000" y="1512094"/>
            <a:ext cx="4233980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"</a:t>
            </a:r>
            <a:r>
              <a:rPr lang="en-US" dirty="0"/>
              <a:t>links": [</a:t>
            </a:r>
          </a:p>
          <a:p>
            <a:r>
              <a:rPr lang="en-US" dirty="0"/>
              <a:t>    {"source": "s", "target": "a", "value": 2},</a:t>
            </a:r>
          </a:p>
          <a:p>
            <a:r>
              <a:rPr lang="en-US" dirty="0"/>
              <a:t>    {"source": "s", "target": "b", "value": 1},</a:t>
            </a:r>
          </a:p>
          <a:p>
            <a:r>
              <a:rPr lang="en-US" dirty="0"/>
              <a:t>    {"source": "a", "target": "s", "value": 3},</a:t>
            </a:r>
          </a:p>
          <a:p>
            <a:r>
              <a:rPr lang="en-US" dirty="0"/>
              <a:t>    {"source": "a", "target": "b", "value": 4},</a:t>
            </a:r>
          </a:p>
          <a:p>
            <a:r>
              <a:rPr lang="en-US" dirty="0"/>
              <a:t>    {"source": "a", "target": "c", "value": 8},</a:t>
            </a:r>
          </a:p>
          <a:p>
            <a:r>
              <a:rPr lang="en-US" dirty="0"/>
              <a:t>    {"source": "b", "target": "s", "value": 4},</a:t>
            </a:r>
          </a:p>
          <a:p>
            <a:r>
              <a:rPr lang="en-US" dirty="0"/>
              <a:t>    {"source": "b", "target": "a", "value": 2},</a:t>
            </a:r>
          </a:p>
          <a:p>
            <a:r>
              <a:rPr lang="en-US" dirty="0"/>
              <a:t>    {"source": "b", "target": "d", "value": 2},</a:t>
            </a:r>
          </a:p>
          <a:p>
            <a:r>
              <a:rPr lang="en-US" dirty="0"/>
              <a:t>    {"source": "c", "target": "a", "value": 2},</a:t>
            </a:r>
          </a:p>
          <a:p>
            <a:r>
              <a:rPr lang="en-US" dirty="0"/>
              <a:t>    {"source": "c", "target": "d", "value": 7},</a:t>
            </a:r>
          </a:p>
          <a:p>
            <a:r>
              <a:rPr lang="en-US" dirty="0"/>
              <a:t>    {"source": "c", "target": "t", "value": 4},</a:t>
            </a:r>
          </a:p>
          <a:p>
            <a:r>
              <a:rPr lang="en-US" dirty="0"/>
              <a:t>    {"source": "d", "target": "b", "value": 1},</a:t>
            </a:r>
          </a:p>
          <a:p>
            <a:r>
              <a:rPr lang="en-US" dirty="0"/>
              <a:t>    {"source": "d", "target": "c", "value": 11},</a:t>
            </a:r>
          </a:p>
          <a:p>
            <a:r>
              <a:rPr lang="en-US" dirty="0"/>
              <a:t>    {"source": "d", "target": "t", "value": 5},</a:t>
            </a:r>
          </a:p>
          <a:p>
            <a:r>
              <a:rPr lang="en-US" dirty="0"/>
              <a:t>    {"source": "t", "target": "c", "value": 3},</a:t>
            </a:r>
          </a:p>
          <a:p>
            <a:r>
              <a:rPr lang="en-US" dirty="0"/>
              <a:t>    {"source": "t", "target": "d", "value": 5}</a:t>
            </a:r>
          </a:p>
          <a:p>
            <a:r>
              <a:rPr lang="en-US" dirty="0"/>
              <a:t>  ]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512094"/>
            <a:ext cx="246202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"nodes": [</a:t>
            </a:r>
          </a:p>
          <a:p>
            <a:r>
              <a:rPr lang="en-US" dirty="0"/>
              <a:t>    {"id": "a", "group": 1},</a:t>
            </a:r>
          </a:p>
          <a:p>
            <a:r>
              <a:rPr lang="en-US" dirty="0"/>
              <a:t>    {"id": "b", "group": 1},</a:t>
            </a:r>
          </a:p>
          <a:p>
            <a:r>
              <a:rPr lang="en-US" dirty="0"/>
              <a:t>    {"id": "c", "group": 1},</a:t>
            </a:r>
          </a:p>
          <a:p>
            <a:r>
              <a:rPr lang="en-US" dirty="0"/>
              <a:t>    {"id": "d", "group": 1},</a:t>
            </a:r>
          </a:p>
          <a:p>
            <a:r>
              <a:rPr lang="en-US" dirty="0"/>
              <a:t>    {"id": "s", "group": 1},</a:t>
            </a:r>
          </a:p>
          <a:p>
            <a:r>
              <a:rPr lang="en-US" dirty="0"/>
              <a:t>    {"id": "t", "group": 1}</a:t>
            </a:r>
          </a:p>
          <a:p>
            <a:r>
              <a:rPr lang="en-US" dirty="0"/>
              <a:t>  </a:t>
            </a:r>
            <a:r>
              <a:rPr lang="en-US" dirty="0" smtClean="0"/>
              <a:t>],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Network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934325" cy="43390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047830" y="6536293"/>
            <a:ext cx="7362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http://www.gilles-bertrand.com/2014/03/disjkstra-algorithm-description-shortest-path-pseudo-code-data-structure-example-image.html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39225" y="1690688"/>
            <a:ext cx="2708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Gilles Bertrand example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Find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‘s’ to ‘t’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9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Dijkstra’s algorith</a:t>
            </a:r>
            <a:r>
              <a:rPr lang="en-US" dirty="0" smtClean="0"/>
              <a:t>m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Python and JavaScript have similar syntax</a:t>
            </a:r>
          </a:p>
          <a:p>
            <a:r>
              <a:rPr lang="en-US" dirty="0" smtClean="0"/>
              <a:t>Porting </a:t>
            </a:r>
            <a:r>
              <a:rPr lang="en-US" dirty="0"/>
              <a:t>Gilles </a:t>
            </a:r>
            <a:r>
              <a:rPr lang="en-US" dirty="0" smtClean="0"/>
              <a:t>Bertrand’s implementation was straightforward</a:t>
            </a:r>
          </a:p>
          <a:p>
            <a:endParaRPr lang="en-US" dirty="0"/>
          </a:p>
          <a:p>
            <a:r>
              <a:rPr lang="en-US" dirty="0" smtClean="0"/>
              <a:t>A few sticking points:</a:t>
            </a:r>
          </a:p>
          <a:p>
            <a:pPr lvl="1"/>
            <a:r>
              <a:rPr lang="en-US" dirty="0" smtClean="0"/>
              <a:t>There are some differences in how Array and Dictionary work</a:t>
            </a:r>
            <a:endParaRPr lang="en-US" dirty="0"/>
          </a:p>
          <a:p>
            <a:pPr lvl="1"/>
            <a:r>
              <a:rPr lang="en-US" dirty="0" smtClean="0"/>
              <a:t>JavaScript Array does not have ‘in’ operator</a:t>
            </a:r>
          </a:p>
          <a:p>
            <a:pPr lvl="1"/>
            <a:r>
              <a:rPr lang="en-US" dirty="0" smtClean="0"/>
              <a:t>JavaScript Array append is called push()</a:t>
            </a:r>
          </a:p>
          <a:p>
            <a:pPr lvl="1"/>
            <a:r>
              <a:rPr lang="en-US" dirty="0" smtClean="0"/>
              <a:t>… and there is corresponding pop(), which permits arrays to work like stacks</a:t>
            </a:r>
          </a:p>
        </p:txBody>
      </p:sp>
    </p:spTree>
    <p:extLst>
      <p:ext uri="{BB962C8B-B14F-4D97-AF65-F5344CB8AC3E}">
        <p14:creationId xmlns:p14="http://schemas.microsoft.com/office/powerpoint/2010/main" val="89668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(loading a graph)</a:t>
            </a:r>
            <a:endParaRPr lang="en-US" dirty="0"/>
          </a:p>
        </p:txBody>
      </p:sp>
      <p:pic>
        <p:nvPicPr>
          <p:cNvPr id="7" name="7581A9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389886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(finding the shortest path)</a:t>
            </a:r>
            <a:endParaRPr lang="en-US" dirty="0"/>
          </a:p>
        </p:txBody>
      </p:sp>
      <p:pic>
        <p:nvPicPr>
          <p:cNvPr id="6" name="434BC0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54338" y="1825625"/>
            <a:ext cx="6281737" cy="4351338"/>
          </a:xfrm>
        </p:spPr>
      </p:pic>
    </p:spTree>
    <p:extLst>
      <p:ext uri="{BB962C8B-B14F-4D97-AF65-F5344CB8AC3E}">
        <p14:creationId xmlns:p14="http://schemas.microsoft.com/office/powerpoint/2010/main" val="8121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I’m not a web application developer (yet!)</a:t>
            </a:r>
          </a:p>
          <a:p>
            <a:pPr lvl="1"/>
            <a:r>
              <a:rPr lang="en-US" dirty="0" smtClean="0"/>
              <a:t>This was my first venture into making any kind of web application</a:t>
            </a:r>
          </a:p>
          <a:p>
            <a:pPr lvl="1"/>
            <a:r>
              <a:rPr lang="en-US" dirty="0" smtClean="0"/>
              <a:t>“You don’t know what you don’t know…</a:t>
            </a:r>
            <a:br>
              <a:rPr lang="en-US" dirty="0" smtClean="0"/>
            </a:br>
            <a:r>
              <a:rPr lang="en-US" dirty="0" smtClean="0"/>
              <a:t>…until you try something new.”</a:t>
            </a:r>
          </a:p>
          <a:p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 is awesome!</a:t>
            </a:r>
          </a:p>
          <a:p>
            <a:pPr lvl="1"/>
            <a:r>
              <a:rPr lang="en-US" dirty="0" smtClean="0"/>
              <a:t>People are doing all sorts of things with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It is not just for summarizing terabytes of data and making bar 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6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the user experience</a:t>
            </a:r>
          </a:p>
          <a:p>
            <a:r>
              <a:rPr lang="en-US" dirty="0" smtClean="0"/>
              <a:t>Additional </a:t>
            </a:r>
            <a:r>
              <a:rPr lang="en-US" dirty="0" smtClean="0"/>
              <a:t>capability</a:t>
            </a:r>
          </a:p>
          <a:p>
            <a:pPr lvl="1"/>
            <a:r>
              <a:rPr lang="en-US" dirty="0" smtClean="0"/>
              <a:t>Really would like to animate the execution of Dijkstra’s algorithm</a:t>
            </a:r>
          </a:p>
          <a:p>
            <a:pPr lvl="1"/>
            <a:r>
              <a:rPr lang="en-US" dirty="0" smtClean="0"/>
              <a:t>This was one of the nicest features of severa</a:t>
            </a:r>
            <a:r>
              <a:rPr lang="en-US" dirty="0" smtClean="0"/>
              <a:t>l </a:t>
            </a:r>
            <a:r>
              <a:rPr lang="en-US" dirty="0" smtClean="0"/>
              <a:t>existing implementations</a:t>
            </a:r>
            <a:endParaRPr lang="en-US" dirty="0" smtClean="0"/>
          </a:p>
          <a:p>
            <a:r>
              <a:rPr lang="en-US" dirty="0" smtClean="0"/>
              <a:t>Make it more </a:t>
            </a:r>
            <a:r>
              <a:rPr lang="en-US" dirty="0" smtClean="0"/>
              <a:t>resilient</a:t>
            </a:r>
          </a:p>
          <a:p>
            <a:pPr lvl="1"/>
            <a:r>
              <a:rPr lang="en-US" dirty="0" smtClean="0"/>
              <a:t>… to invalid user requests</a:t>
            </a:r>
          </a:p>
          <a:p>
            <a:pPr lvl="1"/>
            <a:r>
              <a:rPr lang="en-US" dirty="0" smtClean="0"/>
              <a:t>… to “abnormal” network definitions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0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it</a:t>
            </a:r>
            <a:r>
              <a:rPr lang="en-US" dirty="0" smtClean="0"/>
              <a:t>?</a:t>
            </a:r>
          </a:p>
          <a:p>
            <a:r>
              <a:rPr lang="en-US" dirty="0" smtClean="0"/>
              <a:t>An algorithm for finding the shortest path between nodes in a graph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en.wikipedia.org/wiki/Dijkstra%27s_algorithm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31" y="3463587"/>
            <a:ext cx="6964537" cy="339441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0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D3 made </a:t>
            </a:r>
            <a:r>
              <a:rPr lang="en-US" dirty="0" smtClean="0"/>
              <a:t>this project </a:t>
            </a:r>
            <a:r>
              <a:rPr lang="en-US" dirty="0" smtClean="0"/>
              <a:t>relatively “easy”</a:t>
            </a:r>
          </a:p>
          <a:p>
            <a:r>
              <a:rPr lang="en-US" dirty="0" smtClean="0"/>
              <a:t>Several concepts and code from course assignments were reused</a:t>
            </a:r>
            <a:endParaRPr lang="en-US" dirty="0"/>
          </a:p>
          <a:p>
            <a:r>
              <a:rPr lang="en-US" dirty="0" smtClean="0"/>
              <a:t>D3 provides a lot of capability </a:t>
            </a:r>
            <a:r>
              <a:rPr lang="en-US" dirty="0" smtClean="0"/>
              <a:t>out </a:t>
            </a:r>
            <a:r>
              <a:rPr lang="en-US" dirty="0" smtClean="0"/>
              <a:t>of the </a:t>
            </a:r>
            <a:r>
              <a:rPr lang="en-US" dirty="0" smtClean="0"/>
              <a:t>box</a:t>
            </a:r>
            <a:endParaRPr lang="en-US" dirty="0" smtClean="0"/>
          </a:p>
          <a:p>
            <a:r>
              <a:rPr lang="en-US" dirty="0" smtClean="0"/>
              <a:t>Some things are easy with D3</a:t>
            </a:r>
          </a:p>
          <a:p>
            <a:r>
              <a:rPr lang="en-US" dirty="0" smtClean="0"/>
              <a:t>Some things are not straightforward with D3</a:t>
            </a:r>
          </a:p>
          <a:p>
            <a:r>
              <a:rPr lang="en-US" dirty="0" smtClean="0"/>
              <a:t>There are a lot of D3 resources</a:t>
            </a:r>
          </a:p>
          <a:p>
            <a:pPr lvl="1"/>
            <a:r>
              <a:rPr lang="en-US" dirty="0" smtClean="0"/>
              <a:t>d3js.org, bl.ocks.org, Stack Overflow, Twitter, blogs, books, …</a:t>
            </a:r>
          </a:p>
          <a:p>
            <a:pPr lvl="1"/>
            <a:r>
              <a:rPr lang="en-US" dirty="0" smtClean="0"/>
              <a:t>The community is generally very welcoming and helpful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4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</a:t>
            </a:r>
            <a:r>
              <a:rPr lang="en-US" dirty="0" smtClean="0"/>
              <a:t>?</a:t>
            </a:r>
          </a:p>
          <a:p>
            <a:r>
              <a:rPr lang="en-US" dirty="0"/>
              <a:t>picks the unvisited </a:t>
            </a:r>
            <a:r>
              <a:rPr lang="en-US" dirty="0" smtClean="0"/>
              <a:t>node with </a:t>
            </a:r>
            <a:r>
              <a:rPr lang="en-US" dirty="0"/>
              <a:t>the lowest distance, </a:t>
            </a:r>
            <a:endParaRPr lang="en-US" dirty="0" smtClean="0"/>
          </a:p>
          <a:p>
            <a:r>
              <a:rPr lang="en-US" dirty="0" smtClean="0"/>
              <a:t>calculates </a:t>
            </a:r>
            <a:r>
              <a:rPr lang="en-US" dirty="0"/>
              <a:t>the distance through it to each unvisited </a:t>
            </a:r>
            <a:r>
              <a:rPr lang="en-US" dirty="0" smtClean="0"/>
              <a:t>neighbor</a:t>
            </a:r>
          </a:p>
          <a:p>
            <a:r>
              <a:rPr lang="en-US" dirty="0" smtClean="0"/>
              <a:t>updates </a:t>
            </a:r>
            <a:r>
              <a:rPr lang="en-US" dirty="0"/>
              <a:t>the neighbor's distance if smaller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50" y="3505337"/>
            <a:ext cx="3024960" cy="30075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9339" y="6611779"/>
            <a:ext cx="53526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https://commons.wikimedia.org/w/index.php?curid=54537901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1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this interesting and important</a:t>
            </a:r>
            <a:r>
              <a:rPr lang="en-US" dirty="0" smtClean="0"/>
              <a:t>?</a:t>
            </a:r>
          </a:p>
          <a:p>
            <a:r>
              <a:rPr lang="en-US" dirty="0" smtClean="0"/>
              <a:t>Networks are everywhere</a:t>
            </a:r>
          </a:p>
          <a:p>
            <a:r>
              <a:rPr lang="en-US" dirty="0" smtClean="0"/>
              <a:t>Finding the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shortest path </a:t>
            </a:r>
            <a:r>
              <a:rPr lang="en-US" dirty="0" smtClean="0"/>
              <a:t>in a graph (network) is important in many fields of study</a:t>
            </a:r>
          </a:p>
          <a:p>
            <a:r>
              <a:rPr lang="en-US" dirty="0" smtClean="0"/>
              <a:t>Discovering relationships which may not be readily apparent</a:t>
            </a:r>
          </a:p>
          <a:p>
            <a:r>
              <a:rPr lang="en-US" dirty="0" smtClean="0"/>
              <a:t>Optimization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7644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is </a:t>
            </a:r>
            <a:r>
              <a:rPr lang="en-US" dirty="0" smtClean="0"/>
              <a:t>this (or related algorithms) </a:t>
            </a:r>
            <a:r>
              <a:rPr lang="en-US" dirty="0" smtClean="0"/>
              <a:t>used</a:t>
            </a:r>
            <a:r>
              <a:rPr lang="en-US" dirty="0" smtClean="0"/>
              <a:t>?</a:t>
            </a:r>
          </a:p>
          <a:p>
            <a:r>
              <a:rPr lang="en-US" dirty="0" smtClean="0"/>
              <a:t>Routing computer network traffic</a:t>
            </a:r>
          </a:p>
          <a:p>
            <a:r>
              <a:rPr lang="en-US" dirty="0" smtClean="0"/>
              <a:t>Transportation networks</a:t>
            </a:r>
          </a:p>
          <a:p>
            <a:pPr lvl="1"/>
            <a:r>
              <a:rPr lang="en-US" dirty="0" smtClean="0"/>
              <a:t>e.g., roads, trains, airplanes</a:t>
            </a:r>
          </a:p>
          <a:p>
            <a:r>
              <a:rPr lang="en-US" dirty="0" smtClean="0"/>
              <a:t>VLSI design</a:t>
            </a:r>
          </a:p>
          <a:p>
            <a:r>
              <a:rPr lang="en-US" dirty="0" smtClean="0"/>
              <a:t>Exploiting </a:t>
            </a:r>
            <a:r>
              <a:rPr lang="en-US" dirty="0"/>
              <a:t>arbitrage opportunities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32" y="2650340"/>
            <a:ext cx="5147388" cy="393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8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a more accurate description would be: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most optimal path</a:t>
            </a:r>
          </a:p>
          <a:p>
            <a:r>
              <a:rPr lang="en-US" dirty="0" smtClean="0"/>
              <a:t>Consider a network with more than one path from the </a:t>
            </a:r>
            <a:r>
              <a:rPr lang="en-US" b="1" dirty="0" smtClean="0"/>
              <a:t>source</a:t>
            </a:r>
            <a:r>
              <a:rPr lang="en-US" dirty="0" smtClean="0"/>
              <a:t> to the </a:t>
            </a:r>
            <a:r>
              <a:rPr lang="en-US" b="1" dirty="0" smtClean="0"/>
              <a:t>destination</a:t>
            </a:r>
          </a:p>
          <a:p>
            <a:r>
              <a:rPr lang="en-US" dirty="0" smtClean="0"/>
              <a:t>“short” implies distance (perhaps the fewest hops?)</a:t>
            </a:r>
          </a:p>
          <a:p>
            <a:r>
              <a:rPr lang="en-US" dirty="0" smtClean="0"/>
              <a:t>The path with least cost may be longer in terms of hops</a:t>
            </a:r>
          </a:p>
          <a:p>
            <a:r>
              <a:rPr lang="en-US" dirty="0" smtClean="0"/>
              <a:t>The sum total of the edge weights of each hop is less than that of perhaps “shorter” paths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3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the Internet for: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dijkstra's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r>
              <a:rPr lang="en-US" dirty="0" smtClean="0"/>
              <a:t>Google reports “About 86,800 results”</a:t>
            </a:r>
          </a:p>
          <a:p>
            <a:r>
              <a:rPr lang="en-US" dirty="0" smtClean="0"/>
              <a:t>Some are visual explanations of Dijkstra’s algorithm</a:t>
            </a:r>
          </a:p>
          <a:p>
            <a:r>
              <a:rPr lang="en-US" dirty="0" smtClean="0"/>
              <a:t>Some serve specific needs (i.e., gaming)</a:t>
            </a:r>
          </a:p>
          <a:p>
            <a:r>
              <a:rPr lang="en-US" dirty="0" smtClean="0"/>
              <a:t>Just 3 will be showcased here </a:t>
            </a:r>
            <a:br>
              <a:rPr lang="en-US" dirty="0" smtClean="0"/>
            </a:br>
            <a:r>
              <a:rPr lang="en-US" dirty="0" smtClean="0"/>
              <a:t>(in the interest of time, and doing justice to the implementers)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8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977</TotalTime>
  <Words>1405</Words>
  <Application>Microsoft Office PowerPoint</Application>
  <PresentationFormat>Widescreen</PresentationFormat>
  <Paragraphs>255</Paragraphs>
  <Slides>40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Dijkstra’s Algorithm</vt:lpstr>
      <vt:lpstr>Introduction</vt:lpstr>
      <vt:lpstr>Objectives</vt:lpstr>
      <vt:lpstr>Dijkstra’s Algorithm</vt:lpstr>
      <vt:lpstr>Dijkstra’s Algorithm</vt:lpstr>
      <vt:lpstr>Dijkstra’s Algorithm</vt:lpstr>
      <vt:lpstr>Dijkstra’s Algorithm</vt:lpstr>
      <vt:lpstr>Dijkstra’s Algorithm</vt:lpstr>
      <vt:lpstr>Related Work</vt:lpstr>
      <vt:lpstr>David Galles, University of San Francisco</vt:lpstr>
      <vt:lpstr>Demo</vt:lpstr>
      <vt:lpstr>Assessment</vt:lpstr>
      <vt:lpstr>Lisa Velden, Technischen Universität München</vt:lpstr>
      <vt:lpstr>Demo</vt:lpstr>
      <vt:lpstr>Assessment</vt:lpstr>
      <vt:lpstr>GraphOnline.ru</vt:lpstr>
      <vt:lpstr>Demo</vt:lpstr>
      <vt:lpstr>Assessment</vt:lpstr>
      <vt:lpstr>Honorable Mentions</vt:lpstr>
      <vt:lpstr>Summary</vt:lpstr>
      <vt:lpstr>Project Details</vt:lpstr>
      <vt:lpstr>Recall Objectives and Motivation</vt:lpstr>
      <vt:lpstr>Exploring Dijkstra’s Algorithm</vt:lpstr>
      <vt:lpstr>Jupyter Notebook (code)</vt:lpstr>
      <vt:lpstr>Jupyter Notebook (execution)</vt:lpstr>
      <vt:lpstr>Jupyter Notebook (visualization, try #1)</vt:lpstr>
      <vt:lpstr>Enter: visJS2jupyter</vt:lpstr>
      <vt:lpstr>visJS2jupyter (example)</vt:lpstr>
      <vt:lpstr>Jupyter Notebook (visualization, try #2)</vt:lpstr>
      <vt:lpstr>Exploration – Done!</vt:lpstr>
      <vt:lpstr>Now, on to more interesting things!</vt:lpstr>
      <vt:lpstr>Implementation Objectives</vt:lpstr>
      <vt:lpstr>Network JSON Format</vt:lpstr>
      <vt:lpstr>Example Network</vt:lpstr>
      <vt:lpstr>Coding Dijkstra’s algorithm in JavaScript</vt:lpstr>
      <vt:lpstr>Demo (loading a graph)</vt:lpstr>
      <vt:lpstr>Demo (finding the shortest path)</vt:lpstr>
      <vt:lpstr>Lessons Learned</vt:lpstr>
      <vt:lpstr>What’s Next?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Uftring</dc:creator>
  <cp:lastModifiedBy>Michael Uftring</cp:lastModifiedBy>
  <cp:revision>42</cp:revision>
  <dcterms:created xsi:type="dcterms:W3CDTF">2017-12-12T13:33:19Z</dcterms:created>
  <dcterms:modified xsi:type="dcterms:W3CDTF">2017-12-14T03:59:43Z</dcterms:modified>
</cp:coreProperties>
</file>